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4" r:id="rId5"/>
    <p:sldId id="263" r:id="rId6"/>
    <p:sldId id="273" r:id="rId7"/>
    <p:sldId id="274" r:id="rId8"/>
    <p:sldId id="265" r:id="rId9"/>
    <p:sldId id="266" r:id="rId10"/>
    <p:sldId id="268" r:id="rId11"/>
    <p:sldId id="269" r:id="rId12"/>
    <p:sldId id="270" r:id="rId13"/>
    <p:sldId id="272"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ja Smalkā" initials="AS" lastIdx="1" clrIdx="0">
    <p:extLst>
      <p:ext uri="{19B8F6BF-5375-455C-9EA6-DF929625EA0E}">
        <p15:presenceInfo xmlns:p15="http://schemas.microsoft.com/office/powerpoint/2012/main" userId="Aija Smalk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0" d="100"/>
          <a:sy n="90"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6DCA6384-2258-420A-B074-286FA6206B8E}" type="datetimeFigureOut">
              <a:rPr lang="lv-LV" smtClean="0"/>
              <a:t>11.12.2017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67489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DCA6384-2258-420A-B074-286FA6206B8E}" type="datetimeFigureOut">
              <a:rPr lang="lv-LV" smtClean="0"/>
              <a:t>11.12.2017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362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DCA6384-2258-420A-B074-286FA6206B8E}" type="datetimeFigureOut">
              <a:rPr lang="lv-LV" smtClean="0"/>
              <a:t>11.12.2017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126268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DCA6384-2258-420A-B074-286FA6206B8E}" type="datetimeFigureOut">
              <a:rPr lang="lv-LV" smtClean="0"/>
              <a:t>11.12.2017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354835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A6384-2258-420A-B074-286FA6206B8E}" type="datetimeFigureOut">
              <a:rPr lang="lv-LV" smtClean="0"/>
              <a:t>11.12.2017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223408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6DCA6384-2258-420A-B074-286FA6206B8E}" type="datetimeFigureOut">
              <a:rPr lang="lv-LV" smtClean="0"/>
              <a:t>11.12.2017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150795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6DCA6384-2258-420A-B074-286FA6206B8E}" type="datetimeFigureOut">
              <a:rPr lang="lv-LV" smtClean="0"/>
              <a:t>11.12.2017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299620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6DCA6384-2258-420A-B074-286FA6206B8E}" type="datetimeFigureOut">
              <a:rPr lang="lv-LV" smtClean="0"/>
              <a:t>11.12.2017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371394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A6384-2258-420A-B074-286FA6206B8E}" type="datetimeFigureOut">
              <a:rPr lang="lv-LV" smtClean="0"/>
              <a:t>11.12.2017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67329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A6384-2258-420A-B074-286FA6206B8E}" type="datetimeFigureOut">
              <a:rPr lang="lv-LV" smtClean="0"/>
              <a:t>11.12.2017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273785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A6384-2258-420A-B074-286FA6206B8E}" type="datetimeFigureOut">
              <a:rPr lang="lv-LV" smtClean="0"/>
              <a:t>11.12.2017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B54AF42-F62B-44DA-8E2B-5E2D89F34763}" type="slidenum">
              <a:rPr lang="lv-LV" smtClean="0"/>
              <a:t>‹#›</a:t>
            </a:fld>
            <a:endParaRPr lang="lv-LV"/>
          </a:p>
        </p:txBody>
      </p:sp>
    </p:spTree>
    <p:extLst>
      <p:ext uri="{BB962C8B-B14F-4D97-AF65-F5344CB8AC3E}">
        <p14:creationId xmlns:p14="http://schemas.microsoft.com/office/powerpoint/2010/main" val="245715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A6384-2258-420A-B074-286FA6206B8E}" type="datetimeFigureOut">
              <a:rPr lang="lv-LV" smtClean="0"/>
              <a:t>11.12.2017</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4AF42-F62B-44DA-8E2B-5E2D89F34763}" type="slidenum">
              <a:rPr lang="lv-LV" smtClean="0"/>
              <a:t>‹#›</a:t>
            </a:fld>
            <a:endParaRPr lang="lv-LV"/>
          </a:p>
        </p:txBody>
      </p:sp>
    </p:spTree>
    <p:extLst>
      <p:ext uri="{BB962C8B-B14F-4D97-AF65-F5344CB8AC3E}">
        <p14:creationId xmlns:p14="http://schemas.microsoft.com/office/powerpoint/2010/main" val="3321518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hyperlink" Target="http://www.helloports.com/"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4" y="420434"/>
            <a:ext cx="9144000" cy="2387600"/>
          </a:xfrm>
        </p:spPr>
        <p:txBody>
          <a:bodyPr/>
          <a:lstStyle/>
          <a:p>
            <a:r>
              <a:rPr lang="lv-LV" dirty="0">
                <a:latin typeface="+mn-lt"/>
                <a:cs typeface="Times New Roman" panose="02020603050405020304" pitchFamily="18" charset="0"/>
              </a:rPr>
              <a:t>Jūrmalas osta</a:t>
            </a:r>
          </a:p>
        </p:txBody>
      </p:sp>
      <p:sp>
        <p:nvSpPr>
          <p:cNvPr id="3" name="Subtitle 2"/>
          <p:cNvSpPr>
            <a:spLocks noGrp="1"/>
          </p:cNvSpPr>
          <p:nvPr>
            <p:ph type="subTitle" idx="1"/>
          </p:nvPr>
        </p:nvSpPr>
        <p:spPr/>
        <p:txBody>
          <a:bodyPr/>
          <a:lstStyle/>
          <a:p>
            <a:endParaRPr lang="lv-LV" dirty="0"/>
          </a:p>
          <a:p>
            <a:endParaRPr lang="lv-LV" dirty="0"/>
          </a:p>
          <a:p>
            <a:endParaRPr lang="lv-LV" dirty="0"/>
          </a:p>
          <a:p>
            <a:endParaRPr lang="lv-LV" dirty="0"/>
          </a:p>
        </p:txBody>
      </p:sp>
      <p:pic>
        <p:nvPicPr>
          <p:cNvPr id="4" name="Picture 3"/>
          <p:cNvPicPr>
            <a:picLocks noChangeAspect="1"/>
          </p:cNvPicPr>
          <p:nvPr/>
        </p:nvPicPr>
        <p:blipFill>
          <a:blip r:embed="rId2"/>
          <a:stretch>
            <a:fillRect/>
          </a:stretch>
        </p:blipFill>
        <p:spPr>
          <a:xfrm>
            <a:off x="4773692" y="85862"/>
            <a:ext cx="2341067" cy="2009638"/>
          </a:xfrm>
          <a:prstGeom prst="rect">
            <a:avLst/>
          </a:prstGeom>
        </p:spPr>
      </p:pic>
      <p:sp>
        <p:nvSpPr>
          <p:cNvPr id="6" name="TextBox 5"/>
          <p:cNvSpPr txBox="1"/>
          <p:nvPr/>
        </p:nvSpPr>
        <p:spPr>
          <a:xfrm>
            <a:off x="4395439" y="6243725"/>
            <a:ext cx="3401122" cy="461665"/>
          </a:xfrm>
          <a:prstGeom prst="rect">
            <a:avLst/>
          </a:prstGeom>
          <a:noFill/>
        </p:spPr>
        <p:txBody>
          <a:bodyPr wrap="square" rtlCol="0">
            <a:spAutoFit/>
          </a:bodyPr>
          <a:lstStyle/>
          <a:p>
            <a:pPr algn="ctr"/>
            <a:r>
              <a:rPr lang="lv-LV" sz="2400" dirty="0">
                <a:cs typeface="Times New Roman" panose="02020603050405020304" pitchFamily="18" charset="0"/>
              </a:rPr>
              <a:t>Jūrmala, 2017</a:t>
            </a:r>
          </a:p>
        </p:txBody>
      </p:sp>
      <p:pic>
        <p:nvPicPr>
          <p:cNvPr id="8" name="Picture 7"/>
          <p:cNvPicPr>
            <a:picLocks noChangeAspect="1"/>
          </p:cNvPicPr>
          <p:nvPr/>
        </p:nvPicPr>
        <p:blipFill>
          <a:blip r:embed="rId3"/>
          <a:stretch>
            <a:fillRect/>
          </a:stretch>
        </p:blipFill>
        <p:spPr>
          <a:xfrm>
            <a:off x="3543926" y="2845709"/>
            <a:ext cx="4800600" cy="3162300"/>
          </a:xfrm>
          <a:prstGeom prst="rect">
            <a:avLst/>
          </a:prstGeom>
        </p:spPr>
      </p:pic>
    </p:spTree>
    <p:extLst>
      <p:ext uri="{BB962C8B-B14F-4D97-AF65-F5344CB8AC3E}">
        <p14:creationId xmlns:p14="http://schemas.microsoft.com/office/powerpoint/2010/main" val="311057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43" y="153252"/>
            <a:ext cx="10515600" cy="1325563"/>
          </a:xfrm>
        </p:spPr>
        <p:txBody>
          <a:bodyPr/>
          <a:lstStyle/>
          <a:p>
            <a:pPr algn="ctr"/>
            <a:r>
              <a:rPr lang="lv-LV" dirty="0">
                <a:latin typeface="+mn-lt"/>
                <a:cs typeface="Times New Roman" panose="02020603050405020304" pitchFamily="18" charset="0"/>
              </a:rPr>
              <a:t>Dalība starptautiskajos pasākumos</a:t>
            </a:r>
          </a:p>
        </p:txBody>
      </p:sp>
      <p:sp>
        <p:nvSpPr>
          <p:cNvPr id="3" name="Content Placeholder 2"/>
          <p:cNvSpPr>
            <a:spLocks noGrp="1"/>
          </p:cNvSpPr>
          <p:nvPr>
            <p:ph idx="1"/>
          </p:nvPr>
        </p:nvSpPr>
        <p:spPr>
          <a:xfrm>
            <a:off x="838200" y="1825625"/>
            <a:ext cx="6265127" cy="4351338"/>
          </a:xfrm>
        </p:spPr>
        <p:txBody>
          <a:bodyPr/>
          <a:lstStyle/>
          <a:p>
            <a:pPr marL="0" indent="0">
              <a:buNone/>
            </a:pPr>
            <a:r>
              <a:rPr lang="lv-LV" dirty="0">
                <a:cs typeface="Times New Roman" panose="02020603050405020304" pitchFamily="18" charset="0"/>
              </a:rPr>
              <a:t>Jūrmalas ostas pārvaldes dalība izstādēs:</a:t>
            </a:r>
          </a:p>
          <a:p>
            <a:r>
              <a:rPr lang="lv-LV" dirty="0">
                <a:cs typeface="Times New Roman" panose="02020603050405020304" pitchFamily="18" charset="0"/>
              </a:rPr>
              <a:t>“</a:t>
            </a:r>
            <a:r>
              <a:rPr lang="lv-LV" dirty="0" err="1">
                <a:cs typeface="Times New Roman" panose="02020603050405020304" pitchFamily="18" charset="0"/>
              </a:rPr>
              <a:t>All</a:t>
            </a:r>
            <a:r>
              <a:rPr lang="lv-LV" dirty="0">
                <a:cs typeface="Times New Roman" panose="02020603050405020304" pitchFamily="18" charset="0"/>
              </a:rPr>
              <a:t> </a:t>
            </a:r>
            <a:r>
              <a:rPr lang="lv-LV" dirty="0" err="1">
                <a:cs typeface="Times New Roman" panose="02020603050405020304" pitchFamily="18" charset="0"/>
              </a:rPr>
              <a:t>for</a:t>
            </a:r>
            <a:r>
              <a:rPr lang="lv-LV" dirty="0">
                <a:cs typeface="Times New Roman" panose="02020603050405020304" pitchFamily="18" charset="0"/>
              </a:rPr>
              <a:t> </a:t>
            </a:r>
            <a:r>
              <a:rPr lang="lv-LV" dirty="0" err="1">
                <a:cs typeface="Times New Roman" panose="02020603050405020304" pitchFamily="18" charset="0"/>
              </a:rPr>
              <a:t>sjon</a:t>
            </a:r>
            <a:r>
              <a:rPr lang="lv-LV" dirty="0">
                <a:cs typeface="Times New Roman" panose="02020603050405020304" pitchFamily="18" charset="0"/>
              </a:rPr>
              <a:t> 2017” (</a:t>
            </a:r>
            <a:r>
              <a:rPr lang="lv-LV" dirty="0" err="1">
                <a:cs typeface="Times New Roman" panose="02020603050405020304" pitchFamily="18" charset="0"/>
              </a:rPr>
              <a:t>Stockholm</a:t>
            </a:r>
            <a:r>
              <a:rPr lang="lv-LV" dirty="0">
                <a:cs typeface="Times New Roman" panose="02020603050405020304" pitchFamily="18" charset="0"/>
              </a:rPr>
              <a:t> </a:t>
            </a:r>
            <a:r>
              <a:rPr lang="lv-LV" dirty="0" err="1">
                <a:cs typeface="Times New Roman" panose="02020603050405020304" pitchFamily="18" charset="0"/>
              </a:rPr>
              <a:t>International</a:t>
            </a:r>
            <a:r>
              <a:rPr lang="lv-LV" dirty="0">
                <a:cs typeface="Times New Roman" panose="02020603050405020304" pitchFamily="18" charset="0"/>
              </a:rPr>
              <a:t> </a:t>
            </a:r>
            <a:r>
              <a:rPr lang="lv-LV" dirty="0" err="1">
                <a:cs typeface="Times New Roman" panose="02020603050405020304" pitchFamily="18" charset="0"/>
              </a:rPr>
              <a:t>Boat</a:t>
            </a:r>
            <a:r>
              <a:rPr lang="lv-LV" dirty="0">
                <a:cs typeface="Times New Roman" panose="02020603050405020304" pitchFamily="18" charset="0"/>
              </a:rPr>
              <a:t> </a:t>
            </a:r>
            <a:r>
              <a:rPr lang="lv-LV" dirty="0" err="1">
                <a:cs typeface="Times New Roman" panose="02020603050405020304" pitchFamily="18" charset="0"/>
              </a:rPr>
              <a:t>Show</a:t>
            </a:r>
            <a:r>
              <a:rPr lang="lv-LV" dirty="0">
                <a:cs typeface="Times New Roman" panose="02020603050405020304" pitchFamily="18" charset="0"/>
              </a:rPr>
              <a:t>), kas norisinājās Stokholmā (Zviedrija) </a:t>
            </a:r>
          </a:p>
          <a:p>
            <a:r>
              <a:rPr lang="lv-LV" dirty="0">
                <a:cs typeface="Times New Roman" panose="02020603050405020304" pitchFamily="18" charset="0"/>
              </a:rPr>
              <a:t>izstādē “</a:t>
            </a:r>
            <a:r>
              <a:rPr lang="lv-LV" dirty="0" err="1">
                <a:cs typeface="Times New Roman" panose="02020603050405020304" pitchFamily="18" charset="0"/>
              </a:rPr>
              <a:t>Boot</a:t>
            </a:r>
            <a:r>
              <a:rPr lang="lv-LV" dirty="0">
                <a:cs typeface="Times New Roman" panose="02020603050405020304" pitchFamily="18" charset="0"/>
              </a:rPr>
              <a:t> </a:t>
            </a:r>
            <a:r>
              <a:rPr lang="lv-LV" dirty="0" err="1">
                <a:cs typeface="Times New Roman" panose="02020603050405020304" pitchFamily="18" charset="0"/>
              </a:rPr>
              <a:t>Düsseldorf</a:t>
            </a:r>
            <a:r>
              <a:rPr lang="lv-LV" dirty="0">
                <a:cs typeface="Times New Roman" panose="02020603050405020304" pitchFamily="18" charset="0"/>
              </a:rPr>
              <a:t>”, kas norisinājās Diseldorfā (Vācija).</a:t>
            </a:r>
          </a:p>
          <a:p>
            <a:endParaRPr lang="lv-LV" dirty="0"/>
          </a:p>
          <a:p>
            <a:pPr marL="0" indent="0">
              <a:buNone/>
            </a:pPr>
            <a:endParaRPr lang="lv-LV" dirty="0"/>
          </a:p>
        </p:txBody>
      </p:sp>
      <p:pic>
        <p:nvPicPr>
          <p:cNvPr id="1026" name="Picture 2" descr="http://rpr.gov.lv/uploads/filedir/Projekti/SmartPorts/Stends%20Diseldorf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3327" y="4136231"/>
            <a:ext cx="4757854" cy="2553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327" y="1325001"/>
            <a:ext cx="4757854" cy="2676293"/>
          </a:xfrm>
          <a:prstGeom prst="rect">
            <a:avLst/>
          </a:prstGeom>
        </p:spPr>
      </p:pic>
    </p:spTree>
    <p:extLst>
      <p:ext uri="{BB962C8B-B14F-4D97-AF65-F5344CB8AC3E}">
        <p14:creationId xmlns:p14="http://schemas.microsoft.com/office/powerpoint/2010/main" val="12940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80" y="-15365"/>
            <a:ext cx="10515600" cy="1325563"/>
          </a:xfrm>
        </p:spPr>
        <p:txBody>
          <a:bodyPr/>
          <a:lstStyle/>
          <a:p>
            <a:pPr algn="ctr"/>
            <a:r>
              <a:rPr lang="lv-LV" dirty="0">
                <a:latin typeface="+mn-lt"/>
                <a:cs typeface="Times New Roman" panose="02020603050405020304" pitchFamily="18" charset="0"/>
              </a:rPr>
              <a:t>Projekts </a:t>
            </a:r>
            <a:r>
              <a:rPr lang="lv-LV" i="1" dirty="0" err="1">
                <a:latin typeface="+mn-lt"/>
                <a:cs typeface="Times New Roman" panose="02020603050405020304" pitchFamily="18" charset="0"/>
              </a:rPr>
              <a:t>SmartPorts</a:t>
            </a:r>
            <a:endParaRPr lang="lv-LV" i="1" dirty="0">
              <a:latin typeface="+mn-lt"/>
              <a:cs typeface="Times New Roman" panose="02020603050405020304" pitchFamily="18" charset="0"/>
            </a:endParaRPr>
          </a:p>
        </p:txBody>
      </p:sp>
      <p:sp>
        <p:nvSpPr>
          <p:cNvPr id="3" name="Content Placeholder 2"/>
          <p:cNvSpPr>
            <a:spLocks noGrp="1"/>
          </p:cNvSpPr>
          <p:nvPr>
            <p:ph idx="1"/>
          </p:nvPr>
        </p:nvSpPr>
        <p:spPr>
          <a:xfrm>
            <a:off x="838200" y="1591449"/>
            <a:ext cx="6878444" cy="4351338"/>
          </a:xfrm>
        </p:spPr>
        <p:txBody>
          <a:bodyPr/>
          <a:lstStyle/>
          <a:p>
            <a:r>
              <a:rPr lang="lv-LV" dirty="0"/>
              <a:t>Navigācijas zīmju uzstādīšana Lielupē;</a:t>
            </a:r>
          </a:p>
          <a:p>
            <a:r>
              <a:rPr lang="lv-LV" dirty="0"/>
              <a:t>Videonovērošanas sistēmas izveide;</a:t>
            </a:r>
          </a:p>
          <a:p>
            <a:r>
              <a:rPr lang="lv-LV" dirty="0"/>
              <a:t>Sanitārā pontona uzstādīšana;</a:t>
            </a:r>
          </a:p>
          <a:p>
            <a:r>
              <a:rPr lang="lv-LV" dirty="0"/>
              <a:t>Interaktīvā e-kioska uzstādīšana un vienota tīkla </a:t>
            </a:r>
            <a:r>
              <a:rPr lang="lv-LV" dirty="0">
                <a:hlinkClick r:id="rId2"/>
              </a:rPr>
              <a:t>www.helloports.com</a:t>
            </a:r>
            <a:r>
              <a:rPr lang="lv-LV" dirty="0"/>
              <a:t> izveide</a:t>
            </a:r>
          </a:p>
          <a:p>
            <a:r>
              <a:rPr lang="lv-LV" dirty="0"/>
              <a:t>P</a:t>
            </a:r>
            <a:r>
              <a:rPr lang="pt-BR" dirty="0"/>
              <a:t>rojekta īstenošanas laik</a:t>
            </a:r>
            <a:r>
              <a:rPr lang="lv-LV" dirty="0"/>
              <a:t>s</a:t>
            </a:r>
            <a:r>
              <a:rPr lang="pt-BR" dirty="0"/>
              <a:t> no 2015.gada 17.novembra līdz 2017.gada 30.septembrim.</a:t>
            </a:r>
            <a:endParaRPr lang="lv-LV"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77" y="5109725"/>
            <a:ext cx="2140245" cy="5555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053" y="5209277"/>
            <a:ext cx="2620173" cy="5851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934" y="5160487"/>
            <a:ext cx="609600" cy="6827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8741" y="123793"/>
            <a:ext cx="3423423" cy="197348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8741" y="2236434"/>
            <a:ext cx="3423423" cy="206793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8741" y="4461910"/>
            <a:ext cx="3423423" cy="2218145"/>
          </a:xfrm>
          <a:prstGeom prst="rect">
            <a:avLst/>
          </a:prstGeom>
        </p:spPr>
      </p:pic>
    </p:spTree>
    <p:extLst>
      <p:ext uri="{BB962C8B-B14F-4D97-AF65-F5344CB8AC3E}">
        <p14:creationId xmlns:p14="http://schemas.microsoft.com/office/powerpoint/2010/main" val="62640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03" y="164403"/>
            <a:ext cx="10515600" cy="1325563"/>
          </a:xfrm>
        </p:spPr>
        <p:txBody>
          <a:bodyPr/>
          <a:lstStyle/>
          <a:p>
            <a:pPr algn="ctr"/>
            <a:r>
              <a:rPr lang="lv-LV" dirty="0">
                <a:latin typeface="+mn-lt"/>
                <a:cs typeface="Times New Roman" panose="02020603050405020304" pitchFamily="18" charset="0"/>
              </a:rPr>
              <a:t>Projekts </a:t>
            </a:r>
            <a:r>
              <a:rPr lang="lv-LV" i="1" dirty="0">
                <a:latin typeface="+mn-lt"/>
                <a:cs typeface="Times New Roman" panose="02020603050405020304" pitchFamily="18" charset="0"/>
              </a:rPr>
              <a:t>EST-LAT </a:t>
            </a:r>
            <a:r>
              <a:rPr lang="lv-LV" i="1" dirty="0" err="1">
                <a:latin typeface="+mn-lt"/>
                <a:cs typeface="Times New Roman" panose="02020603050405020304" pitchFamily="18" charset="0"/>
              </a:rPr>
              <a:t>Harbours</a:t>
            </a:r>
            <a:endParaRPr lang="lv-LV" i="1" dirty="0">
              <a:latin typeface="+mn-lt"/>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935017" y="2670206"/>
            <a:ext cx="5145470" cy="1792379"/>
          </a:xfrm>
          <a:prstGeom prst="rect">
            <a:avLst/>
          </a:prstGeom>
        </p:spPr>
      </p:pic>
      <p:sp>
        <p:nvSpPr>
          <p:cNvPr id="6" name="TextBox 5"/>
          <p:cNvSpPr txBox="1"/>
          <p:nvPr/>
        </p:nvSpPr>
        <p:spPr>
          <a:xfrm>
            <a:off x="267629" y="1489966"/>
            <a:ext cx="6858000" cy="5262979"/>
          </a:xfrm>
          <a:prstGeom prst="rect">
            <a:avLst/>
          </a:prstGeom>
          <a:noFill/>
        </p:spPr>
        <p:txBody>
          <a:bodyPr wrap="square" rtlCol="0">
            <a:spAutoFit/>
          </a:bodyPr>
          <a:lstStyle/>
          <a:p>
            <a:pPr marL="285750" indent="-285750">
              <a:buFont typeface="Arial" panose="020B0604020202020204" pitchFamily="34" charset="0"/>
              <a:buChar char="•"/>
            </a:pPr>
            <a:r>
              <a:rPr lang="lv-LV" sz="2400" dirty="0">
                <a:cs typeface="Times New Roman" panose="02020603050405020304" pitchFamily="18" charset="0"/>
              </a:rPr>
              <a:t>MĒRĶIS - Izveidot mazo ostu tīklu ar kvalitatīviem pakalpojumiem Baltijas jūras Austrumu piekrastē un Rīgas jūras līcī Igaunijā un Latvijā, un popularizēt to kā atraktīvu galamērķi.</a:t>
            </a:r>
          </a:p>
          <a:p>
            <a:pPr marL="285750" indent="-285750">
              <a:buFont typeface="Arial" panose="020B0604020202020204" pitchFamily="34" charset="0"/>
              <a:buChar char="•"/>
            </a:pPr>
            <a:endParaRPr lang="lv-LV" sz="2400" dirty="0">
              <a:cs typeface="Times New Roman" panose="02020603050405020304" pitchFamily="18" charset="0"/>
            </a:endParaRPr>
          </a:p>
          <a:p>
            <a:pPr marL="285750" indent="-285750">
              <a:buFont typeface="Arial" panose="020B0604020202020204" pitchFamily="34" charset="0"/>
              <a:buChar char="•"/>
            </a:pPr>
            <a:r>
              <a:rPr lang="lv-LV" sz="2400" dirty="0">
                <a:cs typeface="Times New Roman" panose="02020603050405020304" pitchFamily="18" charset="0"/>
              </a:rPr>
              <a:t>PROJEKTA ĪSTENOŠANAS ILGUMS - 2017.gada 1. jūnijs - 2020.gada 31. maijs</a:t>
            </a:r>
          </a:p>
          <a:p>
            <a:pPr marL="285750" indent="-285750">
              <a:buFont typeface="Arial" panose="020B0604020202020204" pitchFamily="34" charset="0"/>
              <a:buChar char="•"/>
            </a:pPr>
            <a:endParaRPr lang="lv-LV" sz="2400" dirty="0">
              <a:cs typeface="Times New Roman" panose="02020603050405020304" pitchFamily="18" charset="0"/>
            </a:endParaRPr>
          </a:p>
          <a:p>
            <a:pPr marL="285750" indent="-285750">
              <a:buFont typeface="Arial" panose="020B0604020202020204" pitchFamily="34" charset="0"/>
              <a:buChar char="•"/>
            </a:pPr>
            <a:r>
              <a:rPr lang="lv-LV" sz="2400" dirty="0">
                <a:cs typeface="Times New Roman" panose="02020603050405020304" pitchFamily="18" charset="0"/>
              </a:rPr>
              <a:t>PLĀNOTIE IEGUVUMI – veikta Lielupes grīvas padziļināšana un dziļumu mērījumi visai Jūrmalas ostas akvatorijai, izveidota peldošā piestātne un videonovērošanas sistēma, uzstādītas navigācijas zīmes un viedā boja, izveidots vienots jahtu tīkls un īstenotas mārketinga aktivitātes.</a:t>
            </a:r>
          </a:p>
        </p:txBody>
      </p:sp>
    </p:spTree>
    <p:extLst>
      <p:ext uri="{BB962C8B-B14F-4D97-AF65-F5344CB8AC3E}">
        <p14:creationId xmlns:p14="http://schemas.microsoft.com/office/powerpoint/2010/main" val="214632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4" y="420434"/>
            <a:ext cx="9144000" cy="2387600"/>
          </a:xfrm>
        </p:spPr>
        <p:txBody>
          <a:bodyPr/>
          <a:lstStyle/>
          <a:p>
            <a:r>
              <a:rPr lang="lv-LV" dirty="0">
                <a:latin typeface="+mn-lt"/>
                <a:cs typeface="Times New Roman" panose="02020603050405020304" pitchFamily="18" charset="0"/>
              </a:rPr>
              <a:t>Jūrmalas osta</a:t>
            </a:r>
          </a:p>
        </p:txBody>
      </p:sp>
      <p:sp>
        <p:nvSpPr>
          <p:cNvPr id="3" name="Subtitle 2"/>
          <p:cNvSpPr>
            <a:spLocks noGrp="1"/>
          </p:cNvSpPr>
          <p:nvPr>
            <p:ph type="subTitle" idx="1"/>
          </p:nvPr>
        </p:nvSpPr>
        <p:spPr/>
        <p:txBody>
          <a:bodyPr/>
          <a:lstStyle/>
          <a:p>
            <a:endParaRPr lang="lv-LV" dirty="0"/>
          </a:p>
          <a:p>
            <a:endParaRPr lang="lv-LV" dirty="0"/>
          </a:p>
          <a:p>
            <a:endParaRPr lang="lv-LV" dirty="0"/>
          </a:p>
          <a:p>
            <a:endParaRPr lang="lv-LV" dirty="0"/>
          </a:p>
        </p:txBody>
      </p:sp>
      <p:pic>
        <p:nvPicPr>
          <p:cNvPr id="4" name="Picture 3"/>
          <p:cNvPicPr>
            <a:picLocks noChangeAspect="1"/>
          </p:cNvPicPr>
          <p:nvPr/>
        </p:nvPicPr>
        <p:blipFill>
          <a:blip r:embed="rId2"/>
          <a:stretch>
            <a:fillRect/>
          </a:stretch>
        </p:blipFill>
        <p:spPr>
          <a:xfrm>
            <a:off x="4773692" y="85862"/>
            <a:ext cx="2341067" cy="2009638"/>
          </a:xfrm>
          <a:prstGeom prst="rect">
            <a:avLst/>
          </a:prstGeom>
        </p:spPr>
      </p:pic>
      <p:sp>
        <p:nvSpPr>
          <p:cNvPr id="6" name="TextBox 5"/>
          <p:cNvSpPr txBox="1"/>
          <p:nvPr/>
        </p:nvSpPr>
        <p:spPr>
          <a:xfrm>
            <a:off x="4395439" y="6243725"/>
            <a:ext cx="3401122" cy="461665"/>
          </a:xfrm>
          <a:prstGeom prst="rect">
            <a:avLst/>
          </a:prstGeom>
          <a:noFill/>
        </p:spPr>
        <p:txBody>
          <a:bodyPr wrap="square" rtlCol="0">
            <a:spAutoFit/>
          </a:bodyPr>
          <a:lstStyle/>
          <a:p>
            <a:pPr algn="ctr"/>
            <a:r>
              <a:rPr lang="lv-LV" sz="2400" dirty="0">
                <a:cs typeface="Times New Roman" panose="02020603050405020304" pitchFamily="18" charset="0"/>
              </a:rPr>
              <a:t>Jūrmala, 2017</a:t>
            </a:r>
          </a:p>
        </p:txBody>
      </p:sp>
      <p:pic>
        <p:nvPicPr>
          <p:cNvPr id="8" name="Picture 7"/>
          <p:cNvPicPr>
            <a:picLocks noChangeAspect="1"/>
          </p:cNvPicPr>
          <p:nvPr/>
        </p:nvPicPr>
        <p:blipFill>
          <a:blip r:embed="rId3"/>
          <a:stretch>
            <a:fillRect/>
          </a:stretch>
        </p:blipFill>
        <p:spPr>
          <a:xfrm>
            <a:off x="3543926" y="2845709"/>
            <a:ext cx="4800600" cy="3162300"/>
          </a:xfrm>
          <a:prstGeom prst="rect">
            <a:avLst/>
          </a:prstGeom>
        </p:spPr>
      </p:pic>
    </p:spTree>
    <p:extLst>
      <p:ext uri="{BB962C8B-B14F-4D97-AF65-F5344CB8AC3E}">
        <p14:creationId xmlns:p14="http://schemas.microsoft.com/office/powerpoint/2010/main" val="352497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54" y="98618"/>
            <a:ext cx="10515600" cy="1325563"/>
          </a:xfrm>
        </p:spPr>
        <p:txBody>
          <a:bodyPr/>
          <a:lstStyle/>
          <a:p>
            <a:r>
              <a:rPr lang="lv-LV" dirty="0">
                <a:latin typeface="+mn-lt"/>
                <a:cs typeface="Times New Roman" panose="02020603050405020304" pitchFamily="18" charset="0"/>
              </a:rPr>
              <a:t>Par Jūrmalas ostu</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3788" y="181536"/>
            <a:ext cx="3020133" cy="19626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788" y="2313143"/>
            <a:ext cx="3020133" cy="200645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3788" y="4551648"/>
            <a:ext cx="3020133" cy="200645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02357" y="1424181"/>
            <a:ext cx="8062332" cy="5401479"/>
          </a:xfrm>
          <a:prstGeom prst="rect">
            <a:avLst/>
          </a:prstGeom>
          <a:noFill/>
        </p:spPr>
        <p:txBody>
          <a:bodyPr wrap="square" rtlCol="0">
            <a:spAutoFit/>
          </a:bodyPr>
          <a:lstStyle/>
          <a:p>
            <a:pPr marL="285750" indent="-285750">
              <a:buFont typeface="Arial" panose="020B0604020202020204" pitchFamily="34" charset="0"/>
              <a:buChar char="•"/>
            </a:pPr>
            <a:r>
              <a:rPr lang="lv-LV" sz="2400" dirty="0">
                <a:cs typeface="Times New Roman" panose="02020603050405020304" pitchFamily="18" charset="0"/>
              </a:rPr>
              <a:t>Viena no septiņām mazajām ostām Latvijā;</a:t>
            </a:r>
          </a:p>
          <a:p>
            <a:pPr marL="285750" indent="-285750">
              <a:buFont typeface="Arial" panose="020B0604020202020204" pitchFamily="34" charset="0"/>
              <a:buChar char="•"/>
            </a:pPr>
            <a:endParaRPr lang="lv-LV" sz="2400" dirty="0">
              <a:cs typeface="Times New Roman" panose="02020603050405020304" pitchFamily="18" charset="0"/>
            </a:endParaRPr>
          </a:p>
          <a:p>
            <a:pPr marL="285750" indent="-285750">
              <a:buFont typeface="Arial" panose="020B0604020202020204" pitchFamily="34" charset="0"/>
              <a:buChar char="•"/>
            </a:pPr>
            <a:r>
              <a:rPr lang="lv-LV" sz="2400" dirty="0">
                <a:cs typeface="Times New Roman" panose="02020603050405020304" pitchFamily="18" charset="0"/>
              </a:rPr>
              <a:t>Darbība vērsta uz piekraste reģionu un tajā attīstītām nozarēm, tādām kā tūrisms;</a:t>
            </a:r>
          </a:p>
          <a:p>
            <a:pPr marL="285750" indent="-285750">
              <a:buFont typeface="Arial" panose="020B0604020202020204" pitchFamily="34" charset="0"/>
              <a:buChar char="•"/>
            </a:pPr>
            <a:endParaRPr lang="lv-LV" sz="2400" dirty="0">
              <a:cs typeface="Times New Roman" panose="02020603050405020304" pitchFamily="18" charset="0"/>
            </a:endParaRPr>
          </a:p>
          <a:p>
            <a:pPr marL="285750" indent="-285750">
              <a:buFont typeface="Arial" panose="020B0604020202020204" pitchFamily="34" charset="0"/>
              <a:buChar char="•"/>
            </a:pPr>
            <a:r>
              <a:rPr lang="lv-LV" sz="2400" dirty="0">
                <a:cs typeface="Times New Roman" panose="02020603050405020304" pitchFamily="18" charset="0"/>
              </a:rPr>
              <a:t>Jūrmalas ostas teritorijas kopplatība ir 422 ha, t.sk. zeme 102 ha un 320 ha liela ostas akvatorija ar iekšējiem un ārējiem reidiem un kuģu ceļiem ostas pieejā;</a:t>
            </a:r>
          </a:p>
          <a:p>
            <a:pPr marL="285750" indent="-285750">
              <a:buFont typeface="Arial" panose="020B0604020202020204" pitchFamily="34" charset="0"/>
              <a:buChar char="•"/>
            </a:pPr>
            <a:endParaRPr lang="lv-LV" sz="2400" dirty="0">
              <a:cs typeface="Times New Roman" panose="02020603050405020304" pitchFamily="18" charset="0"/>
            </a:endParaRPr>
          </a:p>
          <a:p>
            <a:pPr marL="285750" indent="-285750">
              <a:buFont typeface="Arial" panose="020B0604020202020204" pitchFamily="34" charset="0"/>
              <a:buChar char="•"/>
            </a:pPr>
            <a:r>
              <a:rPr lang="lv-LV" sz="2400" dirty="0">
                <a:cs typeface="Times New Roman" panose="02020603050405020304" pitchFamily="18" charset="0"/>
              </a:rPr>
              <a:t>Jūrmalas ostas pārvaldi izveidoja Jūrmalas pilsētas dome 1998.gada 22.janvārī. </a:t>
            </a:r>
          </a:p>
          <a:p>
            <a:pPr marL="285750" indent="-285750">
              <a:lnSpc>
                <a:spcPct val="150000"/>
              </a:lnSpc>
              <a:buFont typeface="Arial" panose="020B0604020202020204" pitchFamily="34" charset="0"/>
              <a:buChar char="•"/>
            </a:pPr>
            <a:endParaRPr lang="lv-LV"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lv-LV"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19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9"/>
            <a:ext cx="10515600" cy="1325563"/>
          </a:xfrm>
        </p:spPr>
        <p:txBody>
          <a:bodyPr/>
          <a:lstStyle/>
          <a:p>
            <a:pPr algn="ctr"/>
            <a:r>
              <a:rPr lang="lv-LV" dirty="0">
                <a:latin typeface="+mn-lt"/>
                <a:cs typeface="Times New Roman" panose="02020603050405020304" pitchFamily="18" charset="0"/>
              </a:rPr>
              <a:t>Jūrmalas ostas pārvaldes funkcijas, uzdevumi, kompetence</a:t>
            </a:r>
          </a:p>
        </p:txBody>
      </p:sp>
      <p:sp>
        <p:nvSpPr>
          <p:cNvPr id="3" name="Content Placeholder 2"/>
          <p:cNvSpPr>
            <a:spLocks noGrp="1"/>
          </p:cNvSpPr>
          <p:nvPr>
            <p:ph idx="1"/>
          </p:nvPr>
        </p:nvSpPr>
        <p:spPr>
          <a:xfrm>
            <a:off x="838200" y="1758717"/>
            <a:ext cx="10515600" cy="4351338"/>
          </a:xfrm>
        </p:spPr>
        <p:txBody>
          <a:bodyPr/>
          <a:lstStyle/>
          <a:p>
            <a:pPr algn="just"/>
            <a:r>
              <a:rPr lang="lv-LV" sz="2400" dirty="0">
                <a:cs typeface="Times New Roman" panose="02020603050405020304" pitchFamily="18" charset="0"/>
              </a:rPr>
              <a:t>Navigācijas nodrošināšana ostā – kuģu kanāla padziļināšana</a:t>
            </a:r>
          </a:p>
          <a:p>
            <a:pPr algn="just"/>
            <a:r>
              <a:rPr lang="lv-LV" sz="2400" dirty="0">
                <a:cs typeface="Times New Roman" panose="02020603050405020304" pitchFamily="18" charset="0"/>
              </a:rPr>
              <a:t>Navigācijas zīmju atjaunošana, uzstādīšana;</a:t>
            </a:r>
          </a:p>
          <a:p>
            <a:pPr algn="just"/>
            <a:r>
              <a:rPr lang="lv-LV" sz="2400" dirty="0">
                <a:cs typeface="Times New Roman" panose="02020603050405020304" pitchFamily="18" charset="0"/>
              </a:rPr>
              <a:t>Ostas valdījumā nodotā īpašuma apsaimniekošana;</a:t>
            </a:r>
          </a:p>
          <a:p>
            <a:pPr algn="just"/>
            <a:r>
              <a:rPr lang="lv-LV" sz="2400" dirty="0">
                <a:cs typeface="Times New Roman" panose="02020603050405020304" pitchFamily="18" charset="0"/>
              </a:rPr>
              <a:t>Veido un uztur ostas infrastruktūru ostas darbības nodrošināšanai;</a:t>
            </a:r>
          </a:p>
          <a:p>
            <a:pPr algn="just"/>
            <a:r>
              <a:rPr lang="lv-LV" sz="2400" dirty="0">
                <a:cs typeface="Times New Roman" panose="02020603050405020304" pitchFamily="18" charset="0"/>
              </a:rPr>
              <a:t>Sadarbojas ar izglītības iestādēm, kas sagatavo jūrniecības un ostu saimniecības speciālistus, kā arī citām organizācijām un institūcijām;</a:t>
            </a:r>
          </a:p>
          <a:p>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66" y="4669573"/>
            <a:ext cx="2988527" cy="20887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609" y="4669573"/>
            <a:ext cx="3033132" cy="208876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857" y="4669573"/>
            <a:ext cx="2709745" cy="208876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4718" y="4669573"/>
            <a:ext cx="2702316" cy="2088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530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5" y="265887"/>
            <a:ext cx="11576824" cy="1325563"/>
          </a:xfrm>
        </p:spPr>
        <p:txBody>
          <a:bodyPr>
            <a:normAutofit fontScale="90000"/>
          </a:bodyPr>
          <a:lstStyle/>
          <a:p>
            <a:pPr algn="ctr"/>
            <a:r>
              <a:rPr lang="pt-BR" dirty="0">
                <a:latin typeface="+mn-lt"/>
                <a:cs typeface="Times New Roman" panose="02020603050405020304" pitchFamily="18" charset="0"/>
              </a:rPr>
              <a:t>Jūrmalas ostas attīstības programma 2015.-2022.gadam</a:t>
            </a:r>
            <a:br>
              <a:rPr lang="pt-BR" dirty="0">
                <a:latin typeface="+mn-lt"/>
              </a:rPr>
            </a:br>
            <a:endParaRPr lang="lv-LV" dirty="0">
              <a:latin typeface="+mn-lt"/>
            </a:endParaRPr>
          </a:p>
        </p:txBody>
      </p:sp>
      <p:sp>
        <p:nvSpPr>
          <p:cNvPr id="3" name="Content Placeholder 2"/>
          <p:cNvSpPr>
            <a:spLocks noGrp="1"/>
          </p:cNvSpPr>
          <p:nvPr>
            <p:ph idx="1"/>
          </p:nvPr>
        </p:nvSpPr>
        <p:spPr>
          <a:xfrm>
            <a:off x="401445" y="1591450"/>
            <a:ext cx="10515600" cy="4976618"/>
          </a:xfrm>
        </p:spPr>
        <p:txBody>
          <a:bodyPr>
            <a:normAutofit fontScale="92500"/>
          </a:bodyPr>
          <a:lstStyle/>
          <a:p>
            <a:pPr marL="285750" lvl="0" indent="-285750">
              <a:lnSpc>
                <a:spcPct val="110000"/>
              </a:lnSpc>
              <a:spcBef>
                <a:spcPts val="0"/>
              </a:spcBef>
            </a:pPr>
            <a:r>
              <a:rPr lang="lv-LV" sz="2200" dirty="0">
                <a:solidFill>
                  <a:prstClr val="black"/>
                </a:solidFill>
                <a:cs typeface="Times New Roman" panose="02020603050405020304" pitchFamily="18" charset="0"/>
              </a:rPr>
              <a:t>Jūrmalas ostas attīstības plānošanas dokuments, kas nosaka ostas attīstības virzienus 7 gadiem;</a:t>
            </a:r>
          </a:p>
          <a:p>
            <a:pPr marL="285750" lvl="0" indent="-285750">
              <a:lnSpc>
                <a:spcPct val="110000"/>
              </a:lnSpc>
              <a:spcBef>
                <a:spcPts val="0"/>
              </a:spcBef>
            </a:pPr>
            <a:r>
              <a:rPr lang="lv-LV" sz="2200" dirty="0">
                <a:solidFill>
                  <a:prstClr val="black"/>
                </a:solidFill>
                <a:cs typeface="Times New Roman" panose="02020603050405020304" pitchFamily="18" charset="0"/>
              </a:rPr>
              <a:t>Apstiprināta ar Jūrmalas ostas valdes 2015.gada 30.aprīļa lēmumu Nr.2/9/15 (protokols Nr. 2/15 p.9), Jūrmalas pilsētas domes 2015.gada 12.novembra lēmumu Nr. 443 “Par Jūrmalas ostas attīstības programmas 2015.-2022.gadam apstiprināšanu” un </a:t>
            </a:r>
            <a:r>
              <a:rPr lang="lv-LV" sz="2200" b="1" dirty="0">
                <a:solidFill>
                  <a:prstClr val="black"/>
                </a:solidFill>
                <a:cs typeface="Times New Roman" panose="02020603050405020304" pitchFamily="18" charset="0"/>
              </a:rPr>
              <a:t>akceptēta Latvijas Ostu, tranzīta un loģistikas padomes 2016.gada 30.jūnija sēdē (Protokols Nr. 3, 8.punkts);</a:t>
            </a:r>
            <a:endParaRPr lang="lv-LV" sz="2200" dirty="0">
              <a:solidFill>
                <a:prstClr val="black"/>
              </a:solidFill>
              <a:cs typeface="Times New Roman" panose="02020603050405020304" pitchFamily="18" charset="0"/>
            </a:endParaRPr>
          </a:p>
          <a:p>
            <a:pPr marL="285750" lvl="0" indent="-285750">
              <a:lnSpc>
                <a:spcPct val="110000"/>
              </a:lnSpc>
              <a:spcBef>
                <a:spcPts val="0"/>
              </a:spcBef>
            </a:pPr>
            <a:r>
              <a:rPr lang="lv-LV" sz="2200" dirty="0">
                <a:solidFill>
                  <a:prstClr val="black"/>
                </a:solidFill>
                <a:cs typeface="Times New Roman" panose="02020603050405020304" pitchFamily="18" charset="0"/>
              </a:rPr>
              <a:t>Struktūra:</a:t>
            </a:r>
          </a:p>
          <a:p>
            <a:pPr marL="0" lvl="0" indent="0">
              <a:lnSpc>
                <a:spcPct val="110000"/>
              </a:lnSpc>
              <a:spcBef>
                <a:spcPts val="0"/>
              </a:spcBef>
              <a:buNone/>
            </a:pPr>
            <a:r>
              <a:rPr lang="lv-LV" sz="2200" dirty="0">
                <a:solidFill>
                  <a:prstClr val="black"/>
                </a:solidFill>
                <a:cs typeface="Times New Roman" panose="02020603050405020304" pitchFamily="18" charset="0"/>
              </a:rPr>
              <a:t>	Esošās situācijas analīze;</a:t>
            </a:r>
          </a:p>
          <a:p>
            <a:pPr marL="0" lvl="0" indent="0">
              <a:lnSpc>
                <a:spcPct val="110000"/>
              </a:lnSpc>
              <a:spcBef>
                <a:spcPts val="0"/>
              </a:spcBef>
              <a:buNone/>
            </a:pPr>
            <a:r>
              <a:rPr lang="lv-LV" sz="2200" dirty="0">
                <a:solidFill>
                  <a:prstClr val="black"/>
                </a:solidFill>
                <a:cs typeface="Times New Roman" panose="02020603050405020304" pitchFamily="18" charset="0"/>
              </a:rPr>
              <a:t>	Ārējās vides analīze – tirgus un tā attīstība;</a:t>
            </a:r>
          </a:p>
          <a:p>
            <a:pPr marL="0" lvl="0" indent="0">
              <a:lnSpc>
                <a:spcPct val="110000"/>
              </a:lnSpc>
              <a:spcBef>
                <a:spcPts val="0"/>
              </a:spcBef>
              <a:buNone/>
            </a:pPr>
            <a:r>
              <a:rPr lang="lv-LV" sz="2200" dirty="0">
                <a:solidFill>
                  <a:prstClr val="black"/>
                </a:solidFill>
                <a:cs typeface="Times New Roman" panose="02020603050405020304" pitchFamily="18" charset="0"/>
              </a:rPr>
              <a:t>	Jūrmalas ostas robežu izmaiņas un potenciālās attīstības teritorijas;</a:t>
            </a:r>
          </a:p>
          <a:p>
            <a:pPr marL="0" lvl="0" indent="0">
              <a:lnSpc>
                <a:spcPct val="110000"/>
              </a:lnSpc>
              <a:spcBef>
                <a:spcPts val="0"/>
              </a:spcBef>
              <a:buNone/>
            </a:pPr>
            <a:r>
              <a:rPr lang="lv-LV" sz="2200" dirty="0">
                <a:solidFill>
                  <a:prstClr val="black"/>
                </a:solidFill>
                <a:cs typeface="Times New Roman" panose="02020603050405020304" pitchFamily="18" charset="0"/>
              </a:rPr>
              <a:t>	SVID analīze;</a:t>
            </a:r>
          </a:p>
          <a:p>
            <a:pPr marL="0" lvl="0" indent="0">
              <a:lnSpc>
                <a:spcPct val="110000"/>
              </a:lnSpc>
              <a:spcBef>
                <a:spcPts val="0"/>
              </a:spcBef>
              <a:buNone/>
            </a:pPr>
            <a:r>
              <a:rPr lang="lv-LV" sz="2200" dirty="0">
                <a:solidFill>
                  <a:prstClr val="black"/>
                </a:solidFill>
                <a:cs typeface="Times New Roman" panose="02020603050405020304" pitchFamily="18" charset="0"/>
              </a:rPr>
              <a:t>	Stratēģija;</a:t>
            </a:r>
          </a:p>
          <a:p>
            <a:pPr marL="0" lvl="0" indent="0">
              <a:lnSpc>
                <a:spcPct val="110000"/>
              </a:lnSpc>
              <a:spcBef>
                <a:spcPts val="0"/>
              </a:spcBef>
              <a:buNone/>
            </a:pPr>
            <a:r>
              <a:rPr lang="lv-LV" sz="2200" dirty="0">
                <a:solidFill>
                  <a:prstClr val="black"/>
                </a:solidFill>
                <a:cs typeface="Times New Roman" panose="02020603050405020304" pitchFamily="18" charset="0"/>
              </a:rPr>
              <a:t>	Pieprasījuma prognozes un attīstības scenāriji;</a:t>
            </a:r>
          </a:p>
          <a:p>
            <a:pPr marL="0" lvl="0" indent="0">
              <a:lnSpc>
                <a:spcPct val="110000"/>
              </a:lnSpc>
              <a:spcBef>
                <a:spcPts val="0"/>
              </a:spcBef>
              <a:buNone/>
            </a:pPr>
            <a:r>
              <a:rPr lang="lv-LV" sz="2200" dirty="0">
                <a:solidFill>
                  <a:prstClr val="black"/>
                </a:solidFill>
                <a:cs typeface="Times New Roman" panose="02020603050405020304" pitchFamily="18" charset="0"/>
              </a:rPr>
              <a:t>	Attīstības programmas īstenošanas ekonomiskā ietekme;</a:t>
            </a:r>
          </a:p>
          <a:p>
            <a:pPr marL="0" lvl="0" indent="0">
              <a:lnSpc>
                <a:spcPct val="110000"/>
              </a:lnSpc>
              <a:spcBef>
                <a:spcPts val="0"/>
              </a:spcBef>
              <a:buNone/>
            </a:pPr>
            <a:r>
              <a:rPr lang="lv-LV" sz="2200" dirty="0">
                <a:solidFill>
                  <a:prstClr val="black"/>
                </a:solidFill>
                <a:cs typeface="Times New Roman" panose="02020603050405020304" pitchFamily="18" charset="0"/>
              </a:rPr>
              <a:t>	Rīcības plāns.</a:t>
            </a:r>
          </a:p>
          <a:p>
            <a:pPr marL="285750" lvl="0" indent="-285750">
              <a:lnSpc>
                <a:spcPct val="100000"/>
              </a:lnSpc>
              <a:spcBef>
                <a:spcPts val="0"/>
              </a:spcBef>
            </a:pPr>
            <a:endParaRPr lang="lv-LV" sz="2000" dirty="0">
              <a:solidFill>
                <a:prstClr val="black"/>
              </a:solidFill>
              <a:latin typeface="Times New Roman" panose="02020603050405020304" pitchFamily="18" charset="0"/>
              <a:cs typeface="Times New Roman" panose="02020603050405020304" pitchFamily="18" charset="0"/>
            </a:endParaRPr>
          </a:p>
          <a:p>
            <a:endParaRPr lang="lv-LV" dirty="0"/>
          </a:p>
        </p:txBody>
      </p:sp>
      <p:sp>
        <p:nvSpPr>
          <p:cNvPr id="4" name="Rectangle 3"/>
          <p:cNvSpPr/>
          <p:nvPr/>
        </p:nvSpPr>
        <p:spPr>
          <a:xfrm>
            <a:off x="4083960" y="1222118"/>
            <a:ext cx="4211794" cy="369332"/>
          </a:xfrm>
          <a:prstGeom prst="rect">
            <a:avLst/>
          </a:prstGeom>
        </p:spPr>
        <p:txBody>
          <a:bodyPr wrap="none">
            <a:spAutoFit/>
          </a:bodyPr>
          <a:lstStyle/>
          <a:p>
            <a:pPr algn="ctr"/>
            <a:r>
              <a:rPr lang="fi-FI" dirty="0">
                <a:cs typeface="Times New Roman" panose="02020603050405020304" pitchFamily="18" charset="0"/>
              </a:rPr>
              <a:t>“JŪRMALAS OSTA – ZAĻĀKĀ OSTA LATVIJĀ” </a:t>
            </a:r>
            <a:endParaRPr lang="lv-LV" dirty="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649915" y="3479180"/>
            <a:ext cx="2328354" cy="3196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253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solidFill>
                  <a:schemeClr val="tx1">
                    <a:lumMod val="95000"/>
                    <a:lumOff val="5000"/>
                  </a:schemeClr>
                </a:solidFill>
                <a:latin typeface="+mn-lt"/>
                <a:ea typeface="Times New Roman" panose="02020603050405020304" pitchFamily="18" charset="0"/>
                <a:cs typeface="Times New Roman" panose="02020603050405020304" pitchFamily="18" charset="0"/>
              </a:rPr>
              <a:t>Jahtkluba administrācijas centra izveide Tīklu ielā 10, Jūrmala </a:t>
            </a:r>
            <a:endParaRPr lang="lv-LV" dirty="0">
              <a:solidFill>
                <a:schemeClr val="tx1">
                  <a:lumMod val="95000"/>
                  <a:lumOff val="5000"/>
                </a:schemeClr>
              </a:solidFill>
              <a:latin typeface="+mn-lt"/>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1" y="4032321"/>
            <a:ext cx="2697796" cy="26910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861" y="4032321"/>
            <a:ext cx="4881032" cy="26910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400"/>
          <a:stretch/>
        </p:blipFill>
        <p:spPr>
          <a:xfrm>
            <a:off x="8741757" y="4032321"/>
            <a:ext cx="2888966" cy="269105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47908" y="2076674"/>
            <a:ext cx="11173522"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000" dirty="0">
                <a:cs typeface="Times New Roman" panose="02020603050405020304" pitchFamily="18" charset="0"/>
              </a:rPr>
              <a:t>2016.gadā jahtkluba “Jūrmala” darbības uzsākšana, nodrošinot jaunu piestātņu darbību gan sezonālai izmantošanai, gan viesu/ tūristu uzņemšanai Jūrmalas ostā;</a:t>
            </a:r>
          </a:p>
          <a:p>
            <a:pPr marL="285750" indent="-285750">
              <a:lnSpc>
                <a:spcPct val="150000"/>
              </a:lnSpc>
              <a:buFont typeface="Arial" panose="020B0604020202020204" pitchFamily="34" charset="0"/>
              <a:buChar char="•"/>
            </a:pPr>
            <a:r>
              <a:rPr lang="lv-LV" sz="2000" dirty="0">
                <a:cs typeface="Times New Roman" panose="02020603050405020304" pitchFamily="18" charset="0"/>
              </a:rPr>
              <a:t>Jaunu pakalpojumu izveide Jūrmalas ostā – airu laivu, SUP dēļu, pirts īre, tehniskā palīdzība uz ūdens</a:t>
            </a:r>
            <a:r>
              <a:rPr lang="lv-LV" sz="20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lv-LV"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12538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76" y="1690688"/>
            <a:ext cx="5801784"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127" y="1690688"/>
            <a:ext cx="5768897" cy="4351338"/>
          </a:xfrm>
          <a:prstGeom prst="rect">
            <a:avLst/>
          </a:prstGeom>
        </p:spPr>
      </p:pic>
    </p:spTree>
    <p:extLst>
      <p:ext uri="{BB962C8B-B14F-4D97-AF65-F5344CB8AC3E}">
        <p14:creationId xmlns:p14="http://schemas.microsoft.com/office/powerpoint/2010/main" val="21105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50000"/>
          <a:stretch/>
        </p:blipFill>
        <p:spPr bwMode="auto">
          <a:xfrm>
            <a:off x="1187807" y="249383"/>
            <a:ext cx="10045840"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806" y="3801149"/>
            <a:ext cx="4859253" cy="27333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6836" y="3801149"/>
            <a:ext cx="5026811" cy="2733329"/>
          </a:xfrm>
          <a:prstGeom prst="rect">
            <a:avLst/>
          </a:prstGeom>
        </p:spPr>
      </p:pic>
    </p:spTree>
    <p:extLst>
      <p:ext uri="{BB962C8B-B14F-4D97-AF65-F5344CB8AC3E}">
        <p14:creationId xmlns:p14="http://schemas.microsoft.com/office/powerpoint/2010/main" val="319250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8"/>
            <a:ext cx="10515600" cy="1325563"/>
          </a:xfrm>
        </p:spPr>
        <p:txBody>
          <a:bodyPr/>
          <a:lstStyle/>
          <a:p>
            <a:pPr algn="ctr"/>
            <a:r>
              <a:rPr lang="lv-LV" dirty="0">
                <a:latin typeface="+mn-lt"/>
                <a:cs typeface="Times New Roman" panose="02020603050405020304" pitchFamily="18" charset="0"/>
              </a:rPr>
              <a:t>Jūrmalas ostas darbību reglamentējošie pasākumi</a:t>
            </a:r>
          </a:p>
        </p:txBody>
      </p:sp>
      <p:sp>
        <p:nvSpPr>
          <p:cNvPr id="3" name="Content Placeholder 2"/>
          <p:cNvSpPr>
            <a:spLocks noGrp="1"/>
          </p:cNvSpPr>
          <p:nvPr>
            <p:ph idx="1"/>
          </p:nvPr>
        </p:nvSpPr>
        <p:spPr>
          <a:xfrm>
            <a:off x="838200" y="1836776"/>
            <a:ext cx="10515600" cy="4351338"/>
          </a:xfrm>
        </p:spPr>
        <p:txBody>
          <a:bodyPr/>
          <a:lstStyle/>
          <a:p>
            <a:r>
              <a:rPr lang="lv-LV" sz="2000" dirty="0">
                <a:cs typeface="Times New Roman" panose="02020603050405020304" pitchFamily="18" charset="0"/>
              </a:rPr>
              <a:t>Jūrmalas pilsētas domes 2017.gada 17.maija saistošie noteikumi Nr.20 </a:t>
            </a:r>
            <a:r>
              <a:rPr lang="lv-LV" sz="2000" u="sng" dirty="0">
                <a:cs typeface="Times New Roman" panose="02020603050405020304" pitchFamily="18" charset="0"/>
              </a:rPr>
              <a:t>“Jūrmalas ostas noteikumi”;</a:t>
            </a:r>
          </a:p>
          <a:p>
            <a:r>
              <a:rPr lang="lv-LV" sz="2000" dirty="0">
                <a:cs typeface="Times New Roman" panose="02020603050405020304" pitchFamily="18" charset="0"/>
              </a:rPr>
              <a:t>Izstrādāts un iesniegts Satiksmes ministrijā </a:t>
            </a:r>
            <a:r>
              <a:rPr lang="lv-LV" sz="2000" u="sng" dirty="0">
                <a:cs typeface="Times New Roman" panose="02020603050405020304" pitchFamily="18" charset="0"/>
              </a:rPr>
              <a:t>Jūrmalas ostas robežu izmaiņu projekts;</a:t>
            </a:r>
          </a:p>
          <a:p>
            <a:r>
              <a:rPr lang="lv-LV" sz="2000" dirty="0">
                <a:cs typeface="Times New Roman" panose="02020603050405020304" pitchFamily="18" charset="0"/>
              </a:rPr>
              <a:t>Nodrošināta komunikācija ostā – </a:t>
            </a:r>
            <a:r>
              <a:rPr lang="lv-LV" sz="2000" u="sng" dirty="0">
                <a:cs typeface="Times New Roman" panose="02020603050405020304" pitchFamily="18" charset="0"/>
              </a:rPr>
              <a:t>VHF12 stacijas reģistrēšana</a:t>
            </a:r>
            <a:r>
              <a:rPr lang="lv-LV" sz="2000" dirty="0">
                <a:cs typeface="Times New Roman" panose="02020603050405020304" pitchFamily="18" charset="0"/>
              </a:rPr>
              <a:t>. Ostas uzraugi-dispečeri uztur nepārtrauktus sakarus ar ienākošajiem/izejošajiem kuģošanas līdzekļiem ostā; </a:t>
            </a:r>
          </a:p>
          <a:p>
            <a:r>
              <a:rPr lang="lv-LV" sz="2000" dirty="0">
                <a:cs typeface="Times New Roman" panose="02020603050405020304" pitchFamily="18" charset="0"/>
              </a:rPr>
              <a:t>2017.gada 15.maijā Jūrmalas ostai piešķirts Zilā Karoga programmas </a:t>
            </a:r>
            <a:r>
              <a:rPr lang="lv-LV" sz="2000" dirty="0" err="1">
                <a:cs typeface="Times New Roman" panose="02020603050405020304" pitchFamily="18" charset="0"/>
              </a:rPr>
              <a:t>ekosertifikāts</a:t>
            </a:r>
            <a:r>
              <a:rPr lang="lv-LV" sz="2000" dirty="0">
                <a:cs typeface="Times New Roman" panose="02020603050405020304" pitchFamily="18" charset="0"/>
              </a:rPr>
              <a:t>;</a:t>
            </a:r>
          </a:p>
          <a:p>
            <a:r>
              <a:rPr lang="lv-LV" sz="2000" dirty="0">
                <a:cs typeface="Times New Roman" panose="02020603050405020304" pitchFamily="18" charset="0"/>
              </a:rPr>
              <a:t>Izstrādāts un iesniegts Valsts vides dienestā Jūrmalas ostas atkrituma apsaimniekošanas plāns. </a:t>
            </a:r>
            <a:endParaRPr lang="lv-LV" dirty="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u="sng" dirty="0">
              <a:latin typeface="Times New Roman" panose="02020603050405020304" pitchFamily="18" charset="0"/>
              <a:cs typeface="Times New Roman" panose="02020603050405020304" pitchFamily="18" charset="0"/>
            </a:endParaRPr>
          </a:p>
          <a:p>
            <a:endParaRPr lang="lv-LV" u="sng" dirty="0">
              <a:latin typeface="Times New Roman" panose="02020603050405020304" pitchFamily="18" charset="0"/>
              <a:cs typeface="Times New Roman" panose="02020603050405020304" pitchFamily="18" charset="0"/>
            </a:endParaRPr>
          </a:p>
          <a:p>
            <a:endParaRPr lang="lv-LV" u="sng" dirty="0">
              <a:latin typeface="Times New Roman" panose="02020603050405020304" pitchFamily="18" charset="0"/>
              <a:cs typeface="Times New Roman" panose="02020603050405020304" pitchFamily="18" charset="0"/>
            </a:endParaRPr>
          </a:p>
          <a:p>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87" y="4427035"/>
            <a:ext cx="3260346" cy="2286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009" y="4427035"/>
            <a:ext cx="3479181" cy="2286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466" y="4425681"/>
            <a:ext cx="3442945" cy="2287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828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lv-LV" sz="4000" dirty="0">
                <a:latin typeface="+mn-lt"/>
                <a:cs typeface="Times New Roman" panose="02020603050405020304" pitchFamily="18" charset="0"/>
              </a:rPr>
              <a:t>Sporta pasākumu organizēšana</a:t>
            </a:r>
          </a:p>
        </p:txBody>
      </p:sp>
      <p:sp>
        <p:nvSpPr>
          <p:cNvPr id="3" name="Content Placeholder 2"/>
          <p:cNvSpPr>
            <a:spLocks noGrp="1"/>
          </p:cNvSpPr>
          <p:nvPr>
            <p:ph idx="1"/>
          </p:nvPr>
        </p:nvSpPr>
        <p:spPr>
          <a:xfrm>
            <a:off x="626327" y="1325563"/>
            <a:ext cx="10904034" cy="4351338"/>
          </a:xfrm>
        </p:spPr>
        <p:txBody>
          <a:bodyPr/>
          <a:lstStyle/>
          <a:p>
            <a:r>
              <a:rPr lang="lv-LV" dirty="0">
                <a:cs typeface="Times New Roman" panose="02020603050405020304" pitchFamily="18" charset="0"/>
              </a:rPr>
              <a:t>Starptautiska mēroga civilās aizsardzības mācības “</a:t>
            </a:r>
            <a:r>
              <a:rPr lang="lv-LV" dirty="0" err="1">
                <a:cs typeface="Times New Roman" panose="02020603050405020304" pitchFamily="18" charset="0"/>
              </a:rPr>
              <a:t>LatMODEX</a:t>
            </a:r>
            <a:r>
              <a:rPr lang="lv-LV" dirty="0">
                <a:cs typeface="Times New Roman" panose="02020603050405020304" pitchFamily="18" charset="0"/>
              </a:rPr>
              <a:t> 2016”;</a:t>
            </a:r>
          </a:p>
          <a:p>
            <a:r>
              <a:rPr lang="lv-LV" dirty="0">
                <a:cs typeface="Times New Roman" panose="02020603050405020304" pitchFamily="18" charset="0"/>
              </a:rPr>
              <a:t>Latvijas platu 25 klases kausa </a:t>
            </a:r>
            <a:r>
              <a:rPr lang="lv-LV" dirty="0" err="1">
                <a:cs typeface="Times New Roman" panose="02020603050405020304" pitchFamily="18" charset="0"/>
              </a:rPr>
              <a:t>izcīņas</a:t>
            </a:r>
            <a:r>
              <a:rPr lang="lv-LV" dirty="0">
                <a:cs typeface="Times New Roman" panose="02020603050405020304" pitchFamily="18" charset="0"/>
              </a:rPr>
              <a:t> 4.posms;</a:t>
            </a:r>
          </a:p>
          <a:p>
            <a:r>
              <a:rPr lang="lv-LV" dirty="0">
                <a:cs typeface="Times New Roman" panose="02020603050405020304" pitchFamily="18" charset="0"/>
              </a:rPr>
              <a:t>Peldēšanas sacensības „Lielupes izaicinājums”;</a:t>
            </a:r>
          </a:p>
          <a:p>
            <a:r>
              <a:rPr lang="lv-LV" dirty="0">
                <a:cs typeface="Times New Roman" panose="02020603050405020304" pitchFamily="18" charset="0"/>
              </a:rPr>
              <a:t>Priedaines jahtkluba regate „Jūrmalas ostas kauss”.</a:t>
            </a:r>
          </a:p>
          <a:p>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25" y="4471639"/>
            <a:ext cx="2763643" cy="219678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174" y="4471637"/>
            <a:ext cx="2724157" cy="219678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918037" y="4471637"/>
            <a:ext cx="3056834" cy="219678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6577" y="4471637"/>
            <a:ext cx="2810111" cy="2196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14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TotalTime>
  <Words>589</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Jūrmalas osta</vt:lpstr>
      <vt:lpstr>Par Jūrmalas ostu</vt:lpstr>
      <vt:lpstr>Jūrmalas ostas pārvaldes funkcijas, uzdevumi, kompetence</vt:lpstr>
      <vt:lpstr>Jūrmalas ostas attīstības programma 2015.-2022.gadam </vt:lpstr>
      <vt:lpstr>Jahtkluba administrācijas centra izveide Tīklu ielā 10, Jūrmala </vt:lpstr>
      <vt:lpstr>PowerPoint Presentation</vt:lpstr>
      <vt:lpstr>PowerPoint Presentation</vt:lpstr>
      <vt:lpstr>Jūrmalas ostas darbību reglamentējošie pasākumi</vt:lpstr>
      <vt:lpstr>Sporta pasākumu organizēšana</vt:lpstr>
      <vt:lpstr>Dalība starptautiskajos pasākumos</vt:lpstr>
      <vt:lpstr>Projekts SmartPorts</vt:lpstr>
      <vt:lpstr>Projekts EST-LAT Harbours</vt:lpstr>
      <vt:lpstr>Jūrmalas osta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Jūrmalas osta</dc:title>
  <dc:creator>Aija Smalkā</dc:creator>
  <cp:lastModifiedBy>Gunta Lukstiņa</cp:lastModifiedBy>
  <cp:revision>21</cp:revision>
  <dcterms:created xsi:type="dcterms:W3CDTF">2017-12-11T09:27:50Z</dcterms:created>
  <dcterms:modified xsi:type="dcterms:W3CDTF">2017-12-11T13:56:27Z</dcterms:modified>
</cp:coreProperties>
</file>